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79" r:id="rId2"/>
    <p:sldId id="257" r:id="rId3"/>
    <p:sldId id="280" r:id="rId4"/>
    <p:sldId id="264" r:id="rId5"/>
    <p:sldId id="281" r:id="rId6"/>
    <p:sldId id="292" r:id="rId7"/>
    <p:sldId id="295" r:id="rId8"/>
    <p:sldId id="296" r:id="rId9"/>
    <p:sldId id="297" r:id="rId10"/>
    <p:sldId id="298" r:id="rId11"/>
    <p:sldId id="299" r:id="rId12"/>
    <p:sldId id="300" r:id="rId13"/>
    <p:sldId id="282" r:id="rId14"/>
    <p:sldId id="289" r:id="rId15"/>
    <p:sldId id="301" r:id="rId16"/>
    <p:sldId id="294" r:id="rId17"/>
    <p:sldId id="283" r:id="rId18"/>
    <p:sldId id="284" r:id="rId19"/>
    <p:sldId id="285" r:id="rId20"/>
    <p:sldId id="286" r:id="rId21"/>
    <p:sldId id="287" r:id="rId22"/>
    <p:sldId id="288" r:id="rId23"/>
    <p:sldId id="302" r:id="rId24"/>
    <p:sldId id="290" r:id="rId25"/>
    <p:sldId id="303" r:id="rId26"/>
    <p:sldId id="304" r:id="rId27"/>
    <p:sldId id="305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2BC4"/>
    <a:srgbClr val="E84E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CE5CA-87E3-B64F-B27A-1B8E50D736B6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084B3-127E-0045-9DC2-49D740E3F5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4975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2C65B48F-5868-1244-BC53-A9B45FB9232E}" type="slidenum">
              <a:rPr lang="es-ES" smtClean="0">
                <a:latin typeface="Times New Roman" charset="0"/>
                <a:cs typeface="Arial" charset="0"/>
              </a:rPr>
              <a:pPr eaLnBrk="1" hangingPunct="1">
                <a:defRPr/>
              </a:pPr>
              <a:t>3</a:t>
            </a:fld>
            <a:endParaRPr lang="es-ES" smtClean="0">
              <a:latin typeface="Times New Roman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s-ES" dirty="0">
                <a:latin typeface="Times New Roman" charset="0"/>
                <a:ea typeface="MS PGothic" charset="0"/>
              </a:rPr>
              <a:t>Cada tipo de violencia tiene factores de riesgo y de protección específicos, consideración que no es tenida</a:t>
            </a:r>
          </a:p>
          <a:p>
            <a:pPr eaLnBrk="1" hangingPunct="1">
              <a:defRPr/>
            </a:pPr>
            <a:r>
              <a:rPr lang="es-ES" dirty="0">
                <a:latin typeface="Times New Roman" charset="0"/>
                <a:ea typeface="MS PGothic" charset="0"/>
              </a:rPr>
              <a:t>en cuenta al utilizar la peligrosidad para la predicción de cualquier tipo de violencia.</a:t>
            </a:r>
          </a:p>
          <a:p>
            <a:pPr eaLnBrk="1" hangingPunct="1">
              <a:defRPr/>
            </a:pPr>
            <a:r>
              <a:rPr lang="es-ES" dirty="0">
                <a:latin typeface="Times New Roman" charset="0"/>
                <a:ea typeface="MS PGothic" charset="0"/>
              </a:rPr>
              <a:t>La valoración del riesgo considera los factores predictivos en función del tipo de violencia a predecir y, de este modo, la capacidad predictiva aumenta considerablemente.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Rectá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á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2" name="Rectá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11/12/2012</a:t>
            </a:fld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á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11/12/2012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viento20cabellotd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"/>
            <a:ext cx="9144000" cy="5814934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88916" y="272903"/>
            <a:ext cx="325766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CA2B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Herramientas </a:t>
            </a:r>
            <a:r>
              <a:rPr lang="es-ES" sz="2400" b="1" dirty="0">
                <a:solidFill>
                  <a:srgbClr val="CA2B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 </a:t>
            </a:r>
            <a:r>
              <a:rPr lang="es-ES" sz="2400" b="1" dirty="0" err="1">
                <a:solidFill>
                  <a:srgbClr val="CA2B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valoración</a:t>
            </a:r>
            <a:r>
              <a:rPr lang="es-ES" sz="2400" b="1" dirty="0">
                <a:solidFill>
                  <a:srgbClr val="CA2B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y </a:t>
            </a:r>
            <a:r>
              <a:rPr lang="es-ES" sz="2400" b="1" dirty="0" err="1" smtClean="0">
                <a:solidFill>
                  <a:srgbClr val="CA2B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gestió́n</a:t>
            </a:r>
            <a:r>
              <a:rPr lang="es-ES" sz="2400" b="1" dirty="0" smtClean="0">
                <a:solidFill>
                  <a:srgbClr val="CA2B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b="1" dirty="0">
                <a:solidFill>
                  <a:srgbClr val="CA2B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del riesgo de violencia en la pareja: </a:t>
            </a:r>
            <a:endParaRPr lang="es-ES" sz="2400" b="1" dirty="0" smtClean="0">
              <a:solidFill>
                <a:srgbClr val="CA2B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endParaRPr lang="es-E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E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 nuevo enfoque de </a:t>
            </a:r>
            <a:r>
              <a:rPr lang="es-E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intervención</a:t>
            </a:r>
            <a:r>
              <a:rPr lang="es-E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criminológica</a:t>
            </a:r>
            <a:endParaRPr lang="es-ES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endParaRPr lang="es-ES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10 Imagen" descr="logocongresomuje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7403" y="5814933"/>
            <a:ext cx="5306597" cy="1043067"/>
          </a:xfrm>
          <a:prstGeom prst="rect">
            <a:avLst/>
          </a:prstGeom>
        </p:spPr>
      </p:pic>
      <p:pic>
        <p:nvPicPr>
          <p:cNvPr id="12" name="11 Imagen" descr="logocongresomuje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4228" y="5814932"/>
            <a:ext cx="4815107" cy="1043067"/>
          </a:xfrm>
          <a:prstGeom prst="rect">
            <a:avLst/>
          </a:prstGeom>
        </p:spPr>
      </p:pic>
      <p:pic>
        <p:nvPicPr>
          <p:cNvPr id="10" name="9 Imagen" descr="logocongresomujer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5814933"/>
            <a:ext cx="1294227" cy="104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99820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S.A.R.A. – Hoja de  codificación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/>
              <a:t>Historial de violencia contra la pareja:</a:t>
            </a:r>
          </a:p>
          <a:p>
            <a:pPr lvl="1" algn="just"/>
            <a:r>
              <a:rPr lang="es-ES" dirty="0" smtClean="0"/>
              <a:t>Violencia física anterior</a:t>
            </a:r>
          </a:p>
          <a:p>
            <a:pPr lvl="1" algn="just"/>
            <a:r>
              <a:rPr lang="es-ES" dirty="0" smtClean="0"/>
              <a:t>Violencia sexual y/o ataques de celos en el pasado</a:t>
            </a:r>
          </a:p>
          <a:p>
            <a:pPr lvl="1" algn="just"/>
            <a:r>
              <a:rPr lang="es-ES" dirty="0" smtClean="0"/>
              <a:t>Uso de armas y/o amenazas de muerte creíbles en el pasado</a:t>
            </a:r>
          </a:p>
          <a:p>
            <a:pPr lvl="1" algn="just"/>
            <a:r>
              <a:rPr lang="es-ES" dirty="0" smtClean="0"/>
              <a:t>Incremento reciente en la frecuencia o gravedad de las agresiones</a:t>
            </a:r>
          </a:p>
          <a:p>
            <a:pPr lvl="1" algn="just"/>
            <a:r>
              <a:rPr lang="es-ES" dirty="0" smtClean="0"/>
              <a:t>Violaciones e incumplimientos anteriores de las órdenes de alejamiento</a:t>
            </a:r>
          </a:p>
          <a:p>
            <a:pPr lvl="1" algn="just"/>
            <a:r>
              <a:rPr lang="es-ES" dirty="0" smtClean="0"/>
              <a:t>Minimización extrema o negación de la violencia anterior contra la pareja</a:t>
            </a:r>
          </a:p>
          <a:p>
            <a:pPr lvl="1" algn="just"/>
            <a:r>
              <a:rPr lang="es-ES" dirty="0" smtClean="0"/>
              <a:t>Actitudes que apoyan o consienten la violencia contra la pareja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S.A.R.A. – Hoja de  codificación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Delito/Agresión actual (que motiva la valoración):</a:t>
            </a:r>
          </a:p>
          <a:p>
            <a:pPr lvl="1" algn="just"/>
            <a:r>
              <a:rPr lang="es-ES" dirty="0" smtClean="0"/>
              <a:t>Violencia sexual grave</a:t>
            </a:r>
          </a:p>
          <a:p>
            <a:pPr lvl="1" algn="just"/>
            <a:r>
              <a:rPr lang="es-ES" dirty="0" smtClean="0"/>
              <a:t>Uso de armas y/o amenazas de muerte creíbles</a:t>
            </a:r>
          </a:p>
          <a:p>
            <a:pPr lvl="1" algn="just"/>
            <a:r>
              <a:rPr lang="es-ES" dirty="0" smtClean="0"/>
              <a:t>Violación o incumplimiento de las órdenes de alejamiento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6018" y="831693"/>
            <a:ext cx="8013192" cy="925066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rgbClr val="FFFF00"/>
                </a:solidFill>
              </a:rPr>
              <a:t>¿Todo son herramientas?</a:t>
            </a:r>
            <a:endParaRPr lang="es-ES" dirty="0">
              <a:solidFill>
                <a:srgbClr val="FFFF00"/>
              </a:solidFill>
            </a:endParaRPr>
          </a:p>
        </p:txBody>
      </p:sp>
      <p:pic>
        <p:nvPicPr>
          <p:cNvPr id="4" name="3 Imagen" descr="Like father like son - Violenci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8426"/>
            <a:ext cx="9144000" cy="422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45042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¿Son herramientas?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ES" sz="2800" b="1" dirty="0" smtClean="0"/>
              <a:t>VPR – </a:t>
            </a:r>
            <a:r>
              <a:rPr lang="es-ES" sz="2800" dirty="0" smtClean="0"/>
              <a:t>Protocolo de valoración de riesgo de violencia en la pareja (CNP, GC, P. Local)</a:t>
            </a:r>
          </a:p>
          <a:p>
            <a:pPr marL="118872" indent="0" algn="just">
              <a:buNone/>
            </a:pPr>
            <a:endParaRPr lang="es-ES" sz="2800" dirty="0" smtClean="0"/>
          </a:p>
          <a:p>
            <a:pPr algn="just"/>
            <a:r>
              <a:rPr lang="es-ES" sz="2800" b="1" dirty="0" smtClean="0"/>
              <a:t>EPV-R -  </a:t>
            </a:r>
            <a:r>
              <a:rPr lang="es-ES" sz="2800" dirty="0" err="1" smtClean="0"/>
              <a:t>Echeburúa</a:t>
            </a:r>
            <a:r>
              <a:rPr lang="es-ES" sz="2800" dirty="0" smtClean="0"/>
              <a:t>, Amor, </a:t>
            </a:r>
            <a:r>
              <a:rPr lang="es-ES" sz="2800" dirty="0" err="1" smtClean="0"/>
              <a:t>Loinaz</a:t>
            </a:r>
            <a:r>
              <a:rPr lang="es-ES" sz="2800" dirty="0" smtClean="0"/>
              <a:t> y Corral (2010)  Riesgo de Violencia Grave </a:t>
            </a:r>
            <a:r>
              <a:rPr lang="es-ES" sz="2800" dirty="0"/>
              <a:t>C</a:t>
            </a:r>
            <a:r>
              <a:rPr lang="es-ES" sz="2800" dirty="0" smtClean="0"/>
              <a:t>ontra la Pareja (</a:t>
            </a:r>
            <a:r>
              <a:rPr lang="es-ES" sz="2800" dirty="0" err="1" smtClean="0"/>
              <a:t>Ertzaintza</a:t>
            </a:r>
            <a:r>
              <a:rPr lang="es-ES" sz="2800" dirty="0" smtClean="0"/>
              <a:t>)</a:t>
            </a:r>
          </a:p>
          <a:p>
            <a:endParaRPr lang="es-ES" sz="2800" dirty="0" smtClean="0"/>
          </a:p>
          <a:p>
            <a:r>
              <a:rPr lang="es-ES" sz="2800" b="1" dirty="0" smtClean="0"/>
              <a:t>RVD-BCN</a:t>
            </a:r>
            <a:r>
              <a:rPr lang="es-ES" sz="2800" dirty="0" smtClean="0"/>
              <a:t>, </a:t>
            </a:r>
            <a:r>
              <a:rPr lang="es-ES" sz="2800" dirty="0" err="1" smtClean="0"/>
              <a:t>Pueyo</a:t>
            </a:r>
            <a:r>
              <a:rPr lang="es-ES" sz="2800" dirty="0" smtClean="0"/>
              <a:t> (2011) (Barcelona)</a:t>
            </a:r>
          </a:p>
          <a:p>
            <a:pPr marL="118872" indent="0">
              <a:buNone/>
            </a:pPr>
            <a:endParaRPr lang="es-ES" sz="2800" dirty="0" smtClean="0"/>
          </a:p>
          <a:p>
            <a:pPr marL="118872" indent="0" algn="just">
              <a:buFont typeface="Wingdings 2"/>
              <a:buNone/>
            </a:pPr>
            <a:endParaRPr lang="es-ES" sz="2800" dirty="0" smtClean="0"/>
          </a:p>
          <a:p>
            <a:pPr marL="118872" indent="0">
              <a:buFont typeface="Wingdings 2"/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41171504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S" dirty="0" smtClean="0">
                <a:solidFill>
                  <a:srgbClr val="92D050"/>
                </a:solidFill>
              </a:rPr>
              <a:t>¿En qué necesitamos mejorar en la atención a las víctimas?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s-ES" sz="2800" b="1" dirty="0" smtClean="0"/>
              <a:t>¿Qué ocurre con las víctimas que no quieren denunciar?</a:t>
            </a:r>
          </a:p>
          <a:p>
            <a:pPr algn="just"/>
            <a:endParaRPr lang="es-ES" sz="2800" b="1" dirty="0" smtClean="0"/>
          </a:p>
          <a:p>
            <a:pPr algn="just"/>
            <a:r>
              <a:rPr lang="es-ES" sz="2800" b="1" dirty="0" smtClean="0"/>
              <a:t>¿Qué pasa con las víctimas que quieren seguir viviendo con el </a:t>
            </a:r>
            <a:r>
              <a:rPr lang="es-ES" sz="2800" b="1" dirty="0" err="1" smtClean="0"/>
              <a:t>maltratador</a:t>
            </a:r>
            <a:r>
              <a:rPr lang="es-ES" sz="2800" b="1" dirty="0" smtClean="0"/>
              <a:t>?</a:t>
            </a:r>
          </a:p>
          <a:p>
            <a:pPr algn="just"/>
            <a:endParaRPr lang="es-ES" sz="2800" b="1" dirty="0" smtClean="0"/>
          </a:p>
          <a:p>
            <a:pPr algn="just"/>
            <a:r>
              <a:rPr lang="es-ES" sz="2800" b="1" dirty="0" smtClean="0"/>
              <a:t>¿Hacia dónde están dirigiéndose las investigaciones en Violencia en la Pareja?</a:t>
            </a:r>
          </a:p>
          <a:p>
            <a:pPr lvl="1" algn="just"/>
            <a:r>
              <a:rPr lang="es-ES" sz="2400" b="1" dirty="0" smtClean="0"/>
              <a:t>Herramientas de gestión del </a:t>
            </a:r>
            <a:r>
              <a:rPr lang="es-ES" sz="2400" b="1" dirty="0" smtClean="0"/>
              <a:t>riesgo</a:t>
            </a:r>
          </a:p>
          <a:p>
            <a:pPr lvl="1" algn="just"/>
            <a:r>
              <a:rPr lang="es-ES" sz="2400" b="1" dirty="0" smtClean="0"/>
              <a:t>Factores de Protección</a:t>
            </a:r>
            <a:endParaRPr lang="es-ES" sz="2400" b="1" dirty="0" smtClean="0"/>
          </a:p>
          <a:p>
            <a:endParaRPr lang="es-ES" sz="2800" dirty="0" smtClean="0"/>
          </a:p>
          <a:p>
            <a:pPr marL="118872" indent="0">
              <a:buNone/>
            </a:pPr>
            <a:endParaRPr lang="es-ES" sz="2800" dirty="0" smtClean="0"/>
          </a:p>
          <a:p>
            <a:pPr marL="118872" indent="0">
              <a:buNone/>
            </a:pPr>
            <a:endParaRPr lang="es-ES" sz="2800" dirty="0" smtClean="0"/>
          </a:p>
          <a:p>
            <a:pPr marL="118872" indent="0" algn="just">
              <a:buFont typeface="Wingdings 2"/>
              <a:buNone/>
            </a:pPr>
            <a:endParaRPr lang="es-ES" sz="2800" dirty="0" smtClean="0"/>
          </a:p>
          <a:p>
            <a:pPr marL="118872" indent="0">
              <a:buFont typeface="Wingdings 2"/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301655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realidad…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055077" y="2672862"/>
            <a:ext cx="72026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/>
              <a:t>“Entre un 80-95% de las mujeres que denuncian, terminan manifestando su deseo de no seguir colaborando con el proceso judicial”</a:t>
            </a:r>
            <a:endParaRPr lang="es-E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IARI Tri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96" y="14068"/>
            <a:ext cx="3657600" cy="5209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Adolescente-con-mochila-caminando-en-un-parque-oto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30" y="12177"/>
            <a:ext cx="3477039" cy="5209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0" y="5221224"/>
            <a:ext cx="8013192" cy="1636776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DIARI</a:t>
            </a:r>
            <a:endParaRPr kumimoji="0" lang="es-ES" sz="47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2 Marcador de texto"/>
          <p:cNvSpPr txBox="1">
            <a:spLocks/>
          </p:cNvSpPr>
          <p:nvPr/>
        </p:nvSpPr>
        <p:spPr>
          <a:xfrm>
            <a:off x="0" y="6172200"/>
            <a:ext cx="8022336" cy="685800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Decision-making in Abusive Relationships Interview: Nicholls, Hilterman y Tengström (2011)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DIARI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Valorar las </a:t>
            </a:r>
            <a:r>
              <a:rPr lang="es-ES" b="1" dirty="0" smtClean="0"/>
              <a:t>necesidades de la víctima </a:t>
            </a:r>
            <a:r>
              <a:rPr lang="es-ES" dirty="0" smtClean="0"/>
              <a:t>de la violencia de pareja</a:t>
            </a:r>
          </a:p>
          <a:p>
            <a:pPr marL="118872" indent="0">
              <a:buNone/>
            </a:pPr>
            <a:endParaRPr lang="es-ES" dirty="0" smtClean="0"/>
          </a:p>
          <a:p>
            <a:pPr lvl="1" algn="just"/>
            <a:r>
              <a:rPr lang="es-ES" dirty="0" smtClean="0"/>
              <a:t>En relación al </a:t>
            </a:r>
            <a:r>
              <a:rPr lang="es-ES" b="1" dirty="0" smtClean="0"/>
              <a:t>escaso éxito de las intervenciones con los agresores </a:t>
            </a:r>
            <a:r>
              <a:rPr lang="es-ES" dirty="0" smtClean="0"/>
              <a:t>de violencia de género se ha desarrollado el DIARI, una herramienta para valorar las necesidades de la víctima y </a:t>
            </a:r>
            <a:r>
              <a:rPr lang="es-ES" b="1" dirty="0" smtClean="0"/>
              <a:t>desarrollar estrategias de ayuda y soporte </a:t>
            </a:r>
            <a:r>
              <a:rPr lang="es-ES" dirty="0" smtClean="0"/>
              <a:t>para la víctima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953244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DIARI: objetivos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Objetivos: </a:t>
            </a:r>
            <a:r>
              <a:rPr lang="es-ES" dirty="0" smtClean="0"/>
              <a:t>La valoración estructurada de las necesidades de la víctima de maltrato de pareja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Desarrollar una </a:t>
            </a:r>
            <a:r>
              <a:rPr lang="es-ES" b="1" dirty="0" smtClean="0"/>
              <a:t>estrategia de seguridad </a:t>
            </a:r>
            <a:r>
              <a:rPr lang="es-ES" dirty="0" smtClean="0"/>
              <a:t>para la víctima </a:t>
            </a:r>
            <a:r>
              <a:rPr lang="es-ES" i="1" dirty="0" smtClean="0"/>
              <a:t>(un plan de trabajo)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Aumentar la </a:t>
            </a:r>
            <a:r>
              <a:rPr lang="es-ES" b="1" dirty="0" smtClean="0"/>
              <a:t>comprensión</a:t>
            </a:r>
            <a:r>
              <a:rPr lang="es-ES" dirty="0" smtClean="0"/>
              <a:t> de las decisiones de las víctimas de violencia de pareja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797572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¿Qué es el DIARI?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24 factores de necesidad </a:t>
            </a:r>
            <a:r>
              <a:rPr lang="es-ES" dirty="0" smtClean="0"/>
              <a:t>obtenidos de:</a:t>
            </a:r>
          </a:p>
          <a:p>
            <a:pPr marL="118872" indent="0" algn="just">
              <a:buNone/>
            </a:pPr>
            <a:endParaRPr lang="es-ES" dirty="0" smtClean="0"/>
          </a:p>
          <a:p>
            <a:pPr lvl="1" algn="just"/>
            <a:r>
              <a:rPr lang="es-ES" dirty="0" smtClean="0"/>
              <a:t>La literatura científica</a:t>
            </a:r>
          </a:p>
          <a:p>
            <a:pPr lvl="1" algn="just"/>
            <a:endParaRPr lang="es-ES" dirty="0" smtClean="0"/>
          </a:p>
          <a:p>
            <a:pPr lvl="1" algn="just"/>
            <a:r>
              <a:rPr lang="es-ES" dirty="0" smtClean="0"/>
              <a:t>Experiencia de </a:t>
            </a:r>
            <a:r>
              <a:rPr lang="es-ES" b="1" dirty="0" smtClean="0"/>
              <a:t>profesionales</a:t>
            </a:r>
            <a:r>
              <a:rPr lang="es-ES" dirty="0" smtClean="0"/>
              <a:t> que trabajan con mujeres maltratadas</a:t>
            </a:r>
          </a:p>
          <a:p>
            <a:pPr lvl="1" algn="just"/>
            <a:endParaRPr lang="es-ES" dirty="0" smtClean="0"/>
          </a:p>
          <a:p>
            <a:pPr lvl="1" algn="just"/>
            <a:r>
              <a:rPr lang="es-ES" dirty="0" smtClean="0"/>
              <a:t>Grupos que trabajan con mujeres maltratadas que pertenecen a </a:t>
            </a:r>
            <a:r>
              <a:rPr lang="es-ES" b="1" dirty="0" smtClean="0"/>
              <a:t>diversas minorías étnicas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3001778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Punto de partida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¿Son todas las víctimas de violencia de género </a:t>
            </a:r>
            <a:r>
              <a:rPr lang="es-ES" dirty="0" smtClean="0"/>
              <a:t>iguales? ¿Están </a:t>
            </a:r>
            <a:r>
              <a:rPr lang="es-ES" dirty="0" smtClean="0"/>
              <a:t>en la misma situación?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¿Podemos hacer disminuir el riesgo de sufrir violencia de género?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¿Qué son estas herramientas? ¿Para qué sirven? ¿Sirven?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580001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Propósito del </a:t>
            </a:r>
            <a:r>
              <a:rPr lang="es-ES" dirty="0" smtClean="0">
                <a:solidFill>
                  <a:srgbClr val="92D050"/>
                </a:solidFill>
              </a:rPr>
              <a:t>herramientas de gestión del riesgo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DIARI </a:t>
            </a:r>
            <a:r>
              <a:rPr lang="es-ES" b="1" dirty="0" smtClean="0"/>
              <a:t>es una “guía”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Puede ayudar en la </a:t>
            </a:r>
            <a:r>
              <a:rPr lang="es-ES" b="1" dirty="0" smtClean="0"/>
              <a:t>valoración de las necesidades</a:t>
            </a:r>
            <a:r>
              <a:rPr lang="es-ES" dirty="0" smtClean="0"/>
              <a:t> de las victimas de violencia por parte de su pareja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Informar decisiones en relación a la </a:t>
            </a:r>
            <a:r>
              <a:rPr lang="es-ES" b="1" dirty="0" smtClean="0"/>
              <a:t>planificación de su seguridad </a:t>
            </a:r>
            <a:r>
              <a:rPr lang="es-ES" dirty="0" smtClean="0"/>
              <a:t>y tratamiento /intervención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639424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Toma de decisión</a:t>
            </a:r>
            <a:endParaRPr lang="es-ES" dirty="0">
              <a:solidFill>
                <a:srgbClr val="92D050"/>
              </a:solidFill>
            </a:endParaRPr>
          </a:p>
        </p:txBody>
      </p:sp>
      <p:pic>
        <p:nvPicPr>
          <p:cNvPr id="4" name="3 Marcador de contenido" descr="toma de decisión DIA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209" y="1408177"/>
            <a:ext cx="7721290" cy="5449824"/>
          </a:xfrm>
        </p:spPr>
      </p:pic>
    </p:spTree>
    <p:extLst>
      <p:ext uri="{BB962C8B-B14F-4D97-AF65-F5344CB8AC3E}">
        <p14:creationId xmlns:p14="http://schemas.microsoft.com/office/powerpoint/2010/main" xmlns="" val="8320313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DIARI nos muestra…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Los ítems de necesidad </a:t>
            </a:r>
            <a:r>
              <a:rPr lang="es-ES" dirty="0" smtClean="0"/>
              <a:t>se </a:t>
            </a:r>
            <a:r>
              <a:rPr lang="es-ES" dirty="0" smtClean="0"/>
              <a:t>relacionan en una </a:t>
            </a:r>
            <a:r>
              <a:rPr lang="es-ES" b="1" dirty="0" smtClean="0"/>
              <a:t>investigación piloto </a:t>
            </a:r>
            <a:r>
              <a:rPr lang="es-ES" dirty="0" smtClean="0"/>
              <a:t>con:</a:t>
            </a:r>
          </a:p>
          <a:p>
            <a:pPr lvl="1" algn="just"/>
            <a:r>
              <a:rPr lang="es-ES" dirty="0" smtClean="0"/>
              <a:t>La calidad de vida de la mujer maltratada después de un periodo de seguimiento de </a:t>
            </a:r>
            <a:r>
              <a:rPr lang="es-ES" b="1" dirty="0" smtClean="0"/>
              <a:t>3 meses</a:t>
            </a:r>
          </a:p>
          <a:p>
            <a:pPr lvl="1" algn="just"/>
            <a:r>
              <a:rPr lang="es-ES" dirty="0" smtClean="0"/>
              <a:t>La </a:t>
            </a:r>
            <a:r>
              <a:rPr lang="es-ES" b="1" dirty="0" smtClean="0"/>
              <a:t>reanudación de la relación abusiva </a:t>
            </a:r>
            <a:r>
              <a:rPr lang="es-ES" dirty="0" smtClean="0"/>
              <a:t>durante el periodo de seguimiento (AUC = .81)</a:t>
            </a:r>
          </a:p>
          <a:p>
            <a:pPr lvl="1" algn="just"/>
            <a:r>
              <a:rPr lang="es-ES" dirty="0" smtClean="0"/>
              <a:t>La frecuencia y número de estrategias diferentes en la </a:t>
            </a:r>
            <a:r>
              <a:rPr lang="es-ES" b="1" dirty="0" smtClean="0"/>
              <a:t>búsqueda de ayuda</a:t>
            </a:r>
          </a:p>
          <a:p>
            <a:pPr lvl="1" algn="just"/>
            <a:r>
              <a:rPr lang="es-ES" b="1" dirty="0" smtClean="0"/>
              <a:t>Maltrato psicológico </a:t>
            </a:r>
            <a:r>
              <a:rPr lang="es-ES" dirty="0" smtClean="0"/>
              <a:t>durante el periodo de seguimiento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258869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5221224"/>
            <a:ext cx="8013192" cy="1636776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CONCLUSIONES</a:t>
            </a:r>
            <a:endParaRPr kumimoji="0" lang="es-ES" sz="47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2 Marcador de texto"/>
          <p:cNvSpPr txBox="1">
            <a:spLocks/>
          </p:cNvSpPr>
          <p:nvPr/>
        </p:nvSpPr>
        <p:spPr>
          <a:xfrm>
            <a:off x="0" y="6172200"/>
            <a:ext cx="8022336" cy="685800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7 Imagen" descr="Violenci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22122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Las herramientas de valoración y gestión del riesgo nos pueden ayudar 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75191"/>
            <a:ext cx="6401386" cy="4780354"/>
          </a:xfrm>
        </p:spPr>
        <p:txBody>
          <a:bodyPr>
            <a:normAutofit/>
          </a:bodyPr>
          <a:lstStyle/>
          <a:p>
            <a:pPr algn="just"/>
            <a:endParaRPr lang="es-ES" b="1" dirty="0" smtClean="0"/>
          </a:p>
          <a:p>
            <a:pPr algn="just"/>
            <a:endParaRPr lang="es-ES" b="1" dirty="0" smtClean="0"/>
          </a:p>
          <a:p>
            <a:pPr algn="just"/>
            <a:endParaRPr lang="es-ES" b="1" dirty="0" smtClean="0"/>
          </a:p>
          <a:p>
            <a:pPr algn="ctr">
              <a:buNone/>
            </a:pPr>
            <a:r>
              <a:rPr lang="es-ES" sz="3600" b="1" dirty="0" smtClean="0"/>
              <a:t>entender </a:t>
            </a:r>
            <a:r>
              <a:rPr lang="es-ES" sz="3600" b="1" dirty="0" smtClean="0"/>
              <a:t>mejor las decisiones</a:t>
            </a:r>
            <a:r>
              <a:rPr lang="es-ES" sz="3600" dirty="0" smtClean="0"/>
              <a:t> de las mujeres maltratadas y mejorar su </a:t>
            </a:r>
            <a:r>
              <a:rPr lang="es-ES" sz="3600" dirty="0" smtClean="0"/>
              <a:t>asistencia.</a:t>
            </a:r>
          </a:p>
          <a:p>
            <a:pPr lvl="1" algn="just">
              <a:buNone/>
            </a:pPr>
            <a:endParaRPr lang="es-ES" dirty="0"/>
          </a:p>
        </p:txBody>
      </p:sp>
      <p:pic>
        <p:nvPicPr>
          <p:cNvPr id="4" name="3 Imagen" descr="adolescente pensati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2351966"/>
            <a:ext cx="1447800" cy="3152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4071539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Las herramientas de valoración y gestión del riesgo nos pueden ayudar a: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89153" y="1554443"/>
            <a:ext cx="5797647" cy="3587261"/>
          </a:xfrm>
        </p:spPr>
        <p:txBody>
          <a:bodyPr>
            <a:normAutofit lnSpcReduction="10000"/>
          </a:bodyPr>
          <a:lstStyle/>
          <a:p>
            <a:pPr lvl="1" algn="just">
              <a:buNone/>
            </a:pPr>
            <a:endParaRPr lang="es-ES" b="1" dirty="0" smtClean="0"/>
          </a:p>
          <a:p>
            <a:pPr lvl="1" algn="just">
              <a:buNone/>
            </a:pPr>
            <a:endParaRPr lang="es-ES" b="1" dirty="0" smtClean="0"/>
          </a:p>
          <a:p>
            <a:pPr lvl="1" algn="just">
              <a:buNone/>
            </a:pPr>
            <a:endParaRPr lang="es-ES" b="1" dirty="0" smtClean="0"/>
          </a:p>
          <a:p>
            <a:pPr lvl="1" algn="ctr">
              <a:buNone/>
            </a:pPr>
            <a:r>
              <a:rPr lang="es-ES" sz="3600" b="1" dirty="0" smtClean="0"/>
              <a:t>disminuir </a:t>
            </a:r>
            <a:r>
              <a:rPr lang="es-ES" sz="3600" b="1" dirty="0" smtClean="0"/>
              <a:t>el riesgo de victimización </a:t>
            </a:r>
            <a:r>
              <a:rPr lang="es-ES" sz="3600" dirty="0" smtClean="0"/>
              <a:t>de las mujeres víctimas de violencia de género</a:t>
            </a:r>
            <a:r>
              <a:rPr lang="es-ES" sz="3600" dirty="0" smtClean="0"/>
              <a:t>.</a:t>
            </a:r>
            <a:endParaRPr lang="es-ES" sz="3600" dirty="0" smtClean="0"/>
          </a:p>
        </p:txBody>
      </p:sp>
      <p:pic>
        <p:nvPicPr>
          <p:cNvPr id="5" name="4 Imagen" descr="pie - mujer-caminan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52" y="2091223"/>
            <a:ext cx="2628900" cy="3514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Las herramientas de valoración y gestión del riesgo nos pueden ayudar a: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5191"/>
            <a:ext cx="4807341" cy="4625609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es-ES" sz="3200" b="1" dirty="0" smtClean="0"/>
          </a:p>
          <a:p>
            <a:pPr lvl="1" algn="ctr">
              <a:buNone/>
            </a:pPr>
            <a:r>
              <a:rPr lang="es-ES" sz="3600" b="1" dirty="0" smtClean="0"/>
              <a:t>ayudar </a:t>
            </a:r>
            <a:r>
              <a:rPr lang="es-ES" sz="3600" b="1" dirty="0" smtClean="0"/>
              <a:t>a los jueces </a:t>
            </a:r>
            <a:r>
              <a:rPr lang="es-ES" sz="3600" b="1" dirty="0" smtClean="0"/>
              <a:t>de los juzgados de </a:t>
            </a:r>
            <a:r>
              <a:rPr lang="es-ES" sz="3600" dirty="0" smtClean="0"/>
              <a:t> violencia de género en la toma de </a:t>
            </a:r>
            <a:r>
              <a:rPr lang="es-ES" sz="3600" dirty="0" smtClean="0"/>
              <a:t>decisiones.</a:t>
            </a:r>
          </a:p>
          <a:p>
            <a:endParaRPr lang="es-ES" dirty="0"/>
          </a:p>
        </p:txBody>
      </p:sp>
      <p:pic>
        <p:nvPicPr>
          <p:cNvPr id="5" name="4 Imagen" descr="vio1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895" y="2740673"/>
            <a:ext cx="3422259" cy="2566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Las herramientas de valoración y gestión del riesgo nos pueden ayudar a: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82192" y="1775191"/>
            <a:ext cx="5204607" cy="4625609"/>
          </a:xfrm>
        </p:spPr>
        <p:txBody>
          <a:bodyPr/>
          <a:lstStyle/>
          <a:p>
            <a:pPr marL="438912" lvl="1" indent="-32004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s-ES" b="1" dirty="0" smtClean="0"/>
              <a:t>	</a:t>
            </a:r>
          </a:p>
          <a:p>
            <a:pPr marL="438912" lvl="1" indent="-32004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s-ES" b="1" dirty="0" smtClean="0"/>
          </a:p>
          <a:p>
            <a:pPr marL="438912" lvl="1" indent="-32004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s-ES" sz="3200" b="1" dirty="0" smtClean="0"/>
              <a:t>mejorar </a:t>
            </a:r>
            <a:r>
              <a:rPr lang="es-ES" sz="3200" b="1" dirty="0" smtClean="0"/>
              <a:t>la gestión de los recursos </a:t>
            </a:r>
            <a:r>
              <a:rPr lang="es-ES" sz="3200" dirty="0" smtClean="0"/>
              <a:t>con los que cuentan las mujeres víctimas: eficacia y eficiencia</a:t>
            </a:r>
          </a:p>
          <a:p>
            <a:endParaRPr lang="es-ES" dirty="0"/>
          </a:p>
        </p:txBody>
      </p:sp>
      <p:pic>
        <p:nvPicPr>
          <p:cNvPr id="4" name="3 Imagen" descr="mujer_caminando_ciud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3" y="1775191"/>
            <a:ext cx="280035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01858"/>
            <a:ext cx="2954215" cy="1073691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>
                <a:solidFill>
                  <a:schemeClr val="tx1"/>
                </a:solidFill>
              </a:rPr>
              <a:t>¡Muchas</a:t>
            </a:r>
            <a:br>
              <a:rPr lang="es-ES" sz="4400" dirty="0" smtClean="0">
                <a:solidFill>
                  <a:schemeClr val="tx1"/>
                </a:solidFill>
              </a:rPr>
            </a:br>
            <a:r>
              <a:rPr lang="es-ES" sz="4400" dirty="0" smtClean="0">
                <a:solidFill>
                  <a:schemeClr val="tx1"/>
                </a:solidFill>
              </a:rPr>
              <a:t> gracias!</a:t>
            </a:r>
            <a:endParaRPr lang="es-ES" sz="4400" dirty="0">
              <a:solidFill>
                <a:schemeClr val="tx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9563" y="3263705"/>
            <a:ext cx="8524801" cy="1893044"/>
          </a:xfrm>
        </p:spPr>
        <p:txBody>
          <a:bodyPr>
            <a:normAutofit fontScale="85000" lnSpcReduction="20000"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Nahikari Sánchez Herrero</a:t>
            </a:r>
          </a:p>
          <a:p>
            <a:endParaRPr lang="es-ES" sz="2400" b="1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Directora de IN DUBIO CONSULTORÍA &amp; CRIMINOLOGÍA APLICADA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www.indubioconsultoria.com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Presidenta de la Asociación Profesional de Criminólogos de Navarra. Miembro de FACE.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r>
              <a:rPr lang="es-ES" sz="3000" dirty="0" err="1" smtClean="0">
                <a:solidFill>
                  <a:schemeClr val="tx1"/>
                </a:solidFill>
              </a:rPr>
              <a:t>nahikari.sanchez@indubioconsultoria.com</a:t>
            </a:r>
            <a:endParaRPr lang="es-ES" sz="3000" dirty="0">
              <a:solidFill>
                <a:schemeClr val="tx1"/>
              </a:solidFill>
            </a:endParaRPr>
          </a:p>
        </p:txBody>
      </p:sp>
      <p:pic>
        <p:nvPicPr>
          <p:cNvPr id="4" name="3 Imagen" descr="get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39" y="5354720"/>
            <a:ext cx="3713871" cy="848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 descr="mujer chiqui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4215" y="0"/>
            <a:ext cx="6189785" cy="2663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logo APC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8665" y="5354720"/>
            <a:ext cx="876886" cy="876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208060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258888" y="1888697"/>
            <a:ext cx="7489825" cy="44719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s-ES" sz="2800" dirty="0">
                <a:latin typeface="Calibri" charset="0"/>
                <a:ea typeface="MS PGothic" charset="0"/>
                <a:cs typeface="Calibri" charset="0"/>
              </a:rPr>
              <a:t>	</a:t>
            </a:r>
            <a:r>
              <a:rPr lang="es-ES" sz="2800" b="1" u="sng" dirty="0">
                <a:solidFill>
                  <a:srgbClr val="CA2BC4"/>
                </a:solidFill>
                <a:latin typeface="Calibri" charset="0"/>
                <a:ea typeface="MS PGothic" charset="0"/>
                <a:cs typeface="Calibri" charset="0"/>
              </a:rPr>
              <a:t>Concepto:</a:t>
            </a:r>
            <a:r>
              <a:rPr lang="es-ES" sz="2800" b="1" dirty="0">
                <a:solidFill>
                  <a:srgbClr val="CA2BC4"/>
                </a:solidFill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s-ES" sz="2800" dirty="0">
                <a:latin typeface="Calibri" charset="0"/>
                <a:ea typeface="MS PGothic" charset="0"/>
                <a:cs typeface="Calibri" charset="0"/>
              </a:rPr>
              <a:t>Es la </a:t>
            </a:r>
            <a:r>
              <a:rPr lang="es-ES" sz="2800" b="1" dirty="0">
                <a:latin typeface="Calibri" charset="0"/>
                <a:ea typeface="MS PGothic" charset="0"/>
                <a:cs typeface="Calibri" charset="0"/>
              </a:rPr>
              <a:t>estimación del riesgo </a:t>
            </a:r>
            <a:r>
              <a:rPr lang="es-ES" sz="2800" dirty="0">
                <a:latin typeface="Calibri" charset="0"/>
                <a:ea typeface="MS PGothic" charset="0"/>
                <a:cs typeface="Calibri" charset="0"/>
              </a:rPr>
              <a:t>del comportamiento violento en el futuro, en personas con un historial de violencia.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s-ES" sz="2400" dirty="0" smtClean="0">
              <a:latin typeface="Calibri" charset="0"/>
              <a:ea typeface="MS PGothic" charset="0"/>
              <a:cs typeface="Calibri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s-ES" sz="2400" dirty="0">
              <a:latin typeface="Calibri" charset="0"/>
              <a:ea typeface="MS PGothic" charset="0"/>
              <a:cs typeface="Calibri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s-ES" sz="2400" dirty="0">
              <a:latin typeface="Calibri" charset="0"/>
              <a:ea typeface="MS PGothic" charset="0"/>
              <a:cs typeface="Calibri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s-ES" sz="2400" dirty="0">
              <a:latin typeface="Calibri" charset="0"/>
              <a:ea typeface="MS PGothic" charset="0"/>
              <a:cs typeface="Calibri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s-ES" sz="2800" dirty="0" smtClean="0">
                <a:latin typeface="Calibri" charset="0"/>
                <a:ea typeface="MS PGothic" charset="0"/>
                <a:cs typeface="Calibri" charset="0"/>
              </a:rPr>
              <a:t>	Sustituye </a:t>
            </a:r>
            <a:r>
              <a:rPr lang="es-ES" sz="2800" dirty="0">
                <a:latin typeface="Calibri" charset="0"/>
                <a:ea typeface="MS PGothic" charset="0"/>
                <a:cs typeface="Calibri" charset="0"/>
              </a:rPr>
              <a:t>al de </a:t>
            </a:r>
            <a:r>
              <a:rPr lang="es-ES" sz="2800" b="1" u="sng" dirty="0">
                <a:solidFill>
                  <a:srgbClr val="CA2BC4"/>
                </a:solidFill>
                <a:latin typeface="Calibri" charset="0"/>
                <a:ea typeface="MS PGothic" charset="0"/>
                <a:cs typeface="Calibri" charset="0"/>
              </a:rPr>
              <a:t>“PELIGROSIDAD”</a:t>
            </a:r>
            <a:r>
              <a:rPr lang="es-ES" altLang="ja-JP" sz="2800" dirty="0">
                <a:solidFill>
                  <a:srgbClr val="000000"/>
                </a:solidFill>
                <a:latin typeface="Calibri" charset="0"/>
                <a:ea typeface="MS PGothic" charset="0"/>
                <a:cs typeface="Calibri" charset="0"/>
              </a:rPr>
              <a:t>: </a:t>
            </a:r>
            <a:r>
              <a:rPr lang="es-ES" altLang="ja-JP" sz="2800" dirty="0">
                <a:latin typeface="Calibri" charset="0"/>
                <a:ea typeface="MS PGothic" charset="0"/>
                <a:cs typeface="Calibri" charset="0"/>
              </a:rPr>
              <a:t>utilizado en la legislación penal, pero con poca capacidad predictiva, </a:t>
            </a:r>
            <a:r>
              <a:rPr lang="es-ES" altLang="ja-JP" sz="2800" b="1" dirty="0">
                <a:latin typeface="Calibri" charset="0"/>
                <a:ea typeface="MS PGothic" charset="0"/>
                <a:cs typeface="Calibri" charset="0"/>
              </a:rPr>
              <a:t>inespecífico</a:t>
            </a:r>
            <a:r>
              <a:rPr lang="es-ES" altLang="ja-JP" sz="2800" dirty="0">
                <a:latin typeface="Calibri" charset="0"/>
                <a:ea typeface="MS PGothic" charset="0"/>
                <a:cs typeface="Calibri" charset="0"/>
              </a:rPr>
              <a:t> y </a:t>
            </a:r>
            <a:r>
              <a:rPr lang="es-ES" altLang="ja-JP" sz="2800" b="1" dirty="0">
                <a:latin typeface="Calibri" charset="0"/>
                <a:ea typeface="MS PGothic" charset="0"/>
                <a:cs typeface="Calibri" charset="0"/>
              </a:rPr>
              <a:t>poco útil </a:t>
            </a:r>
            <a:r>
              <a:rPr lang="es-ES" altLang="ja-JP" sz="2800" dirty="0">
                <a:latin typeface="Calibri" charset="0"/>
                <a:ea typeface="MS PGothic" charset="0"/>
                <a:cs typeface="Calibri" charset="0"/>
              </a:rPr>
              <a:t>para predecir el tipo de violencia que ejercerá en el futuro el sujeto.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s-ES" sz="2400" dirty="0">
              <a:latin typeface="Calibri" charset="0"/>
              <a:ea typeface="MS PGothic" charset="0"/>
              <a:cs typeface="Calibri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s-ES" sz="1600" dirty="0">
              <a:latin typeface="Calibri" charset="0"/>
              <a:ea typeface="MS PGothic" charset="0"/>
              <a:cs typeface="Calibri" charset="0"/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79388" y="1700213"/>
            <a:ext cx="1439862" cy="1439862"/>
          </a:xfrm>
          <a:prstGeom prst="ellipse">
            <a:avLst/>
          </a:prstGeom>
          <a:solidFill>
            <a:srgbClr val="FF99CC"/>
          </a:solidFill>
          <a:ln w="31750">
            <a:solidFill>
              <a:srgbClr val="CC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ea typeface="ＭＳ Ｐゴシック" charset="0"/>
              <a:cs typeface="Arial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179388" y="4219575"/>
            <a:ext cx="1476375" cy="1368425"/>
          </a:xfrm>
          <a:prstGeom prst="ellipse">
            <a:avLst/>
          </a:prstGeom>
          <a:solidFill>
            <a:srgbClr val="FF99CC"/>
          </a:solidFill>
          <a:ln w="31750">
            <a:solidFill>
              <a:srgbClr val="CC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ea typeface="ＭＳ Ｐゴシック" charset="0"/>
              <a:cs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1771650"/>
            <a:ext cx="12255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mtClean="0">
                <a:cs typeface="Arial" charset="0"/>
              </a:rPr>
              <a:t>Continuo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mtClean="0">
                <a:cs typeface="Arial" charset="0"/>
              </a:rPr>
              <a:t>y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mtClean="0">
                <a:cs typeface="Arial" charset="0"/>
              </a:rPr>
              <a:t>específico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23850" y="4292600"/>
            <a:ext cx="12239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mtClean="0">
                <a:cs typeface="Arial" charset="0"/>
              </a:rPr>
              <a:t>Estático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mtClean="0">
                <a:cs typeface="Arial" charset="0"/>
              </a:rPr>
              <a:t>y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mtClean="0">
                <a:cs typeface="Arial" charset="0"/>
              </a:rPr>
              <a:t>genérico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4000" dirty="0">
                <a:solidFill>
                  <a:srgbClr val="92D050"/>
                </a:solidFill>
              </a:rPr>
              <a:t>Herramientas de valoración y gestión del riesgo</a:t>
            </a:r>
          </a:p>
        </p:txBody>
      </p:sp>
    </p:spTree>
    <p:extLst>
      <p:ext uri="{BB962C8B-B14F-4D97-AF65-F5344CB8AC3E}">
        <p14:creationId xmlns:p14="http://schemas.microsoft.com/office/powerpoint/2010/main" xmlns="" val="18507478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950" y="638788"/>
            <a:ext cx="8013192" cy="163677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rgbClr val="FFFF00"/>
                </a:solidFill>
              </a:rPr>
              <a:t>¿Qué </a:t>
            </a:r>
            <a:r>
              <a:rPr lang="es-ES" dirty="0" smtClean="0">
                <a:solidFill>
                  <a:srgbClr val="FFFF00"/>
                </a:solidFill>
              </a:rPr>
              <a:t>herramientas se utilizan en la valoración del riesgo de violencia en la pareja?</a:t>
            </a:r>
            <a:endParaRPr lang="es-ES" dirty="0">
              <a:solidFill>
                <a:srgbClr val="FFFF00"/>
              </a:solidFill>
            </a:endParaRPr>
          </a:p>
        </p:txBody>
      </p:sp>
      <p:pic>
        <p:nvPicPr>
          <p:cNvPr id="3" name="2 Imagen" descr="pelo al vien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5564"/>
            <a:ext cx="9144000" cy="45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45042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¿De qué disponemos?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S" b="1" dirty="0" smtClean="0"/>
              <a:t>S.A.R.A. </a:t>
            </a:r>
            <a:r>
              <a:rPr lang="es-ES" dirty="0" smtClean="0"/>
              <a:t>– </a:t>
            </a:r>
            <a:r>
              <a:rPr lang="es-ES" dirty="0" err="1" smtClean="0"/>
              <a:t>Spouse</a:t>
            </a:r>
            <a:r>
              <a:rPr lang="es-ES" dirty="0" smtClean="0"/>
              <a:t> </a:t>
            </a:r>
            <a:r>
              <a:rPr lang="es-ES" dirty="0" err="1" smtClean="0"/>
              <a:t>Assault</a:t>
            </a:r>
            <a:r>
              <a:rPr lang="es-ES" dirty="0" smtClean="0"/>
              <a:t> </a:t>
            </a:r>
            <a:r>
              <a:rPr lang="es-ES" dirty="0" err="1" smtClean="0"/>
              <a:t>Risk</a:t>
            </a:r>
            <a:r>
              <a:rPr lang="es-ES" dirty="0" smtClean="0"/>
              <a:t> </a:t>
            </a:r>
            <a:r>
              <a:rPr lang="es-ES" dirty="0" err="1" smtClean="0"/>
              <a:t>Assessment</a:t>
            </a:r>
            <a:r>
              <a:rPr lang="es-ES" dirty="0" smtClean="0"/>
              <a:t> – </a:t>
            </a:r>
            <a:r>
              <a:rPr lang="es-ES" dirty="0" err="1" smtClean="0"/>
              <a:t>Kropp</a:t>
            </a:r>
            <a:r>
              <a:rPr lang="es-ES" dirty="0" smtClean="0"/>
              <a:t> et al (1995)</a:t>
            </a:r>
          </a:p>
          <a:p>
            <a:endParaRPr lang="es-ES" dirty="0" smtClean="0"/>
          </a:p>
          <a:p>
            <a:r>
              <a:rPr lang="es-ES" b="1" dirty="0" smtClean="0"/>
              <a:t>D.A. </a:t>
            </a:r>
            <a:r>
              <a:rPr lang="es-ES" dirty="0" smtClean="0"/>
              <a:t>– </a:t>
            </a:r>
            <a:r>
              <a:rPr lang="es-ES" dirty="0" err="1" smtClean="0"/>
              <a:t>Danger</a:t>
            </a:r>
            <a:r>
              <a:rPr lang="es-ES" dirty="0" smtClean="0"/>
              <a:t> </a:t>
            </a:r>
            <a:r>
              <a:rPr lang="es-ES" dirty="0" err="1" smtClean="0"/>
              <a:t>Assessment</a:t>
            </a:r>
            <a:r>
              <a:rPr lang="es-ES" dirty="0" smtClean="0"/>
              <a:t> </a:t>
            </a:r>
            <a:r>
              <a:rPr lang="es-ES" dirty="0" err="1" smtClean="0"/>
              <a:t>tool</a:t>
            </a:r>
            <a:r>
              <a:rPr lang="es-ES" dirty="0" smtClean="0"/>
              <a:t> – Campbell  (1995)</a:t>
            </a:r>
          </a:p>
          <a:p>
            <a:endParaRPr lang="es-ES" dirty="0" smtClean="0"/>
          </a:p>
          <a:p>
            <a:r>
              <a:rPr lang="es-ES" b="1" dirty="0" smtClean="0"/>
              <a:t>K-SID </a:t>
            </a:r>
            <a:r>
              <a:rPr lang="es-ES" dirty="0" smtClean="0"/>
              <a:t>– </a:t>
            </a:r>
            <a:r>
              <a:rPr lang="es-ES" dirty="0" err="1" smtClean="0"/>
              <a:t>Kingstib</a:t>
            </a:r>
            <a:r>
              <a:rPr lang="es-ES" dirty="0" smtClean="0"/>
              <a:t> </a:t>
            </a:r>
            <a:r>
              <a:rPr lang="es-ES" dirty="0" err="1" smtClean="0"/>
              <a:t>Screeming</a:t>
            </a:r>
            <a:r>
              <a:rPr lang="es-ES" dirty="0" smtClean="0"/>
              <a:t> </a:t>
            </a:r>
            <a:r>
              <a:rPr lang="es-ES" dirty="0" err="1" smtClean="0"/>
              <a:t>Instrument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DV -  </a:t>
            </a:r>
            <a:r>
              <a:rPr lang="es-ES" dirty="0" err="1" smtClean="0"/>
              <a:t>Gelles</a:t>
            </a:r>
            <a:r>
              <a:rPr lang="es-ES" dirty="0" smtClean="0"/>
              <a:t> y Tolman (1998)</a:t>
            </a:r>
          </a:p>
          <a:p>
            <a:endParaRPr lang="es-ES" i="1" dirty="0" smtClean="0"/>
          </a:p>
          <a:p>
            <a:pPr marL="118872" indent="0" algn="just">
              <a:buFont typeface="Wingdings 2"/>
              <a:buNone/>
            </a:pPr>
            <a:endParaRPr lang="es-ES" dirty="0" smtClean="0"/>
          </a:p>
          <a:p>
            <a:pPr marL="118872" indent="0">
              <a:buFont typeface="Wingdings 2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543516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S.A.R.A.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Necesidad de intervenir profesionalmente en la violencia:</a:t>
            </a:r>
          </a:p>
          <a:p>
            <a:pPr lvl="1" algn="just"/>
            <a:r>
              <a:rPr lang="es-ES" dirty="0" smtClean="0"/>
              <a:t>Deben ser específicas para este tipo de violencia</a:t>
            </a:r>
          </a:p>
          <a:p>
            <a:pPr lvl="1" algn="just"/>
            <a:r>
              <a:rPr lang="es-ES" dirty="0" smtClean="0"/>
              <a:t>Deben ser incluidas en un plan integral de prevención</a:t>
            </a:r>
          </a:p>
          <a:p>
            <a:pPr lvl="1" algn="just"/>
            <a:r>
              <a:rPr lang="es-ES" dirty="0" smtClean="0"/>
              <a:t>NO todas las intervenciones garantizan el efecto deseado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765078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S.A.R.A.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Información facilitada por la víctima: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20 ítems</a:t>
            </a:r>
          </a:p>
          <a:p>
            <a:r>
              <a:rPr lang="es-ES" dirty="0" smtClean="0"/>
              <a:t>Valoración (0-1-2)</a:t>
            </a:r>
          </a:p>
          <a:p>
            <a:r>
              <a:rPr lang="es-ES" dirty="0" smtClean="0"/>
              <a:t>Ítem crítico (0 - 1)</a:t>
            </a:r>
          </a:p>
          <a:p>
            <a:r>
              <a:rPr lang="es-ES" dirty="0" smtClean="0"/>
              <a:t>Otras consideraciones</a:t>
            </a:r>
          </a:p>
          <a:p>
            <a:r>
              <a:rPr lang="es-ES" dirty="0" smtClean="0"/>
              <a:t>Resumen de valoración del riesgo: </a:t>
            </a:r>
            <a:r>
              <a:rPr lang="es-ES" sz="1400" b="1" dirty="0" smtClean="0"/>
              <a:t>Bajo, moderado y alto</a:t>
            </a:r>
            <a:endParaRPr lang="es-ES" b="1" dirty="0"/>
          </a:p>
        </p:txBody>
      </p:sp>
      <p:sp>
        <p:nvSpPr>
          <p:cNvPr id="4" name="3 Flecha abajo"/>
          <p:cNvSpPr/>
          <p:nvPr/>
        </p:nvSpPr>
        <p:spPr>
          <a:xfrm>
            <a:off x="5022166" y="3052689"/>
            <a:ext cx="1097280" cy="126609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S.A.R.A. – Hoja de  codificación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Historial Delictivo</a:t>
            </a:r>
          </a:p>
          <a:p>
            <a:pPr lvl="1"/>
            <a:r>
              <a:rPr lang="es-ES" dirty="0" smtClean="0"/>
              <a:t>Violencia anterior contra familiares</a:t>
            </a:r>
          </a:p>
          <a:p>
            <a:pPr lvl="1" algn="just"/>
            <a:r>
              <a:rPr lang="es-ES" dirty="0" smtClean="0"/>
              <a:t>Violencia anterior contra desconocidos o conocidos no familiares</a:t>
            </a:r>
          </a:p>
          <a:p>
            <a:pPr lvl="1" algn="just"/>
            <a:r>
              <a:rPr lang="es-ES" dirty="0" smtClean="0"/>
              <a:t>Violación de la libertad condicional u otras medidas judiciales similares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S.A.R.A. – Hoja de  codificación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Ajuste psicosocial:</a:t>
            </a:r>
          </a:p>
          <a:p>
            <a:pPr lvl="1" algn="just"/>
            <a:r>
              <a:rPr lang="es-ES" dirty="0" smtClean="0"/>
              <a:t>Problemas recientes en la relación de pareja</a:t>
            </a:r>
          </a:p>
          <a:p>
            <a:pPr lvl="1" algn="just"/>
            <a:r>
              <a:rPr lang="es-ES" dirty="0" smtClean="0"/>
              <a:t>Problemas recientes de empleo/trabajo</a:t>
            </a:r>
          </a:p>
          <a:p>
            <a:pPr lvl="1" algn="just"/>
            <a:r>
              <a:rPr lang="es-ES" dirty="0" smtClean="0"/>
              <a:t>Víctima y/o testigo de violencia familiar en la infancia y/o adolescencia</a:t>
            </a:r>
          </a:p>
          <a:p>
            <a:pPr lvl="1" algn="just"/>
            <a:r>
              <a:rPr lang="es-ES" dirty="0" smtClean="0"/>
              <a:t>Consumo/Abuso reciente de drogas</a:t>
            </a:r>
          </a:p>
          <a:p>
            <a:pPr lvl="1" algn="just"/>
            <a:r>
              <a:rPr lang="es-ES" dirty="0" smtClean="0"/>
              <a:t>Ideas/Intentos de suicidio y/o homicidio recientes</a:t>
            </a:r>
          </a:p>
          <a:p>
            <a:pPr lvl="1" algn="just"/>
            <a:r>
              <a:rPr lang="es-ES" dirty="0" smtClean="0"/>
              <a:t>Síntomas psicóticos y/o maníacos recientes</a:t>
            </a:r>
          </a:p>
          <a:p>
            <a:pPr lvl="1" algn="just"/>
            <a:r>
              <a:rPr lang="es-ES" dirty="0" smtClean="0"/>
              <a:t>Trastorno de personalidad con ira, impulsividad o inestabilidad conductual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Módulo.thmx</Template>
  <TotalTime>551</TotalTime>
  <Words>1003</Words>
  <Application>Microsoft Macintosh PowerPoint</Application>
  <PresentationFormat>Presentación en pantalla (4:3)</PresentationFormat>
  <Paragraphs>157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Módulo</vt:lpstr>
      <vt:lpstr>Diapositiva 1</vt:lpstr>
      <vt:lpstr>Punto de partida</vt:lpstr>
      <vt:lpstr>Herramientas de valoración y gestión del riesgo</vt:lpstr>
      <vt:lpstr>¿Qué herramientas se utilizan en la valoración del riesgo de violencia en la pareja?</vt:lpstr>
      <vt:lpstr>¿De qué disponemos?</vt:lpstr>
      <vt:lpstr>S.A.R.A.</vt:lpstr>
      <vt:lpstr>S.A.R.A.</vt:lpstr>
      <vt:lpstr>S.A.R.A. – Hoja de  codificación</vt:lpstr>
      <vt:lpstr>S.A.R.A. – Hoja de  codificación</vt:lpstr>
      <vt:lpstr>S.A.R.A. – Hoja de  codificación</vt:lpstr>
      <vt:lpstr>S.A.R.A. – Hoja de  codificación</vt:lpstr>
      <vt:lpstr>¿Todo son herramientas?</vt:lpstr>
      <vt:lpstr>¿Son herramientas?</vt:lpstr>
      <vt:lpstr>¿En qué necesitamos mejorar en la atención a las víctimas?</vt:lpstr>
      <vt:lpstr>La realidad…</vt:lpstr>
      <vt:lpstr>Diapositiva 16</vt:lpstr>
      <vt:lpstr>DIARI</vt:lpstr>
      <vt:lpstr>DIARI: objetivos</vt:lpstr>
      <vt:lpstr>¿Qué es el DIARI?</vt:lpstr>
      <vt:lpstr>Propósito del herramientas de gestión del riesgo</vt:lpstr>
      <vt:lpstr>Toma de decisión</vt:lpstr>
      <vt:lpstr>DIARI nos muestra…</vt:lpstr>
      <vt:lpstr>Diapositiva 23</vt:lpstr>
      <vt:lpstr>Las herramientas de valoración y gestión del riesgo nos pueden ayudar a:</vt:lpstr>
      <vt:lpstr>Las herramientas de valoración y gestión del riesgo nos pueden ayudar a:</vt:lpstr>
      <vt:lpstr>Las herramientas de valoración y gestión del riesgo nos pueden ayudar a:</vt:lpstr>
      <vt:lpstr>Las herramientas de valoración y gestión del riesgo nos pueden ayudar a:</vt:lpstr>
      <vt:lpstr>¡Muchas  gracias!</vt:lpstr>
    </vt:vector>
  </TitlesOfParts>
  <Company>Ashlie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Crisis, delincuencia y toma de decisiones en política criminal</dc:title>
  <dc:creator>Nahikari Sanchez Herrero</dc:creator>
  <cp:lastModifiedBy>ANA</cp:lastModifiedBy>
  <cp:revision>58</cp:revision>
  <dcterms:created xsi:type="dcterms:W3CDTF">2012-09-22T15:30:19Z</dcterms:created>
  <dcterms:modified xsi:type="dcterms:W3CDTF">2012-11-12T19:13:35Z</dcterms:modified>
</cp:coreProperties>
</file>